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5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40FF"/>
    <a:srgbClr val="FF545A"/>
    <a:srgbClr val="FF898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164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380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27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819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05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84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349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726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44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7088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83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71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9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562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827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838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220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71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840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556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1660004-5F62-43F5-8C0A-BDC9AAAF0B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F7061FE-CED0-4F1E-B20C-7AA49EFAC3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241627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72406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3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Утверждения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F972B-1A42-4B0D-8D9E-AE614DB06492}"/>
              </a:ext>
            </a:extLst>
          </p:cNvPr>
          <p:cNvSpPr txBox="1"/>
          <p:nvPr/>
        </p:nvSpPr>
        <p:spPr>
          <a:xfrm>
            <a:off x="10901547" y="6887688"/>
            <a:ext cx="357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4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51263" y="7037422"/>
            <a:ext cx="321315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endParaRPr lang="en-US" sz="4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4437676" y="70374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endParaRPr lang="en-US" sz="42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2" name="Shape 512"/>
          <p:cNvSpPr txBox="1"/>
          <p:nvPr/>
        </p:nvSpPr>
        <p:spPr>
          <a:xfrm>
            <a:off x="7766462" y="7088222"/>
            <a:ext cx="2770341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Константа</a:t>
            </a:r>
            <a:endParaRPr lang="en-US" sz="4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Операция присваивания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с выражением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 выражения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присваивания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Мы присваиваем значение переменной с помощью оператора присваивания (=)</a:t>
            </a:r>
          </a:p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Оператор присваивания состоит из выражения в правой части и переменной для хранения результата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67820" y="6140893"/>
            <a:ext cx="9521096" cy="25518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600" dirty="0"/>
              <a:t>Правая сторона - это выражение. После того, как выражение оценено, результат помещается (присваивается) переменной слева, т. е.</a:t>
            </a:r>
            <a:r>
              <a:rPr lang="en-US" sz="3600" dirty="0"/>
              <a:t> x</a:t>
            </a:r>
            <a:r>
              <a:rPr lang="ru-RU" sz="3600" dirty="0"/>
              <a:t>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49"/>
            <a:ext cx="6578599" cy="1663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dirty="0"/>
              <a:t>Переменная - это место в памяти, используемое для хранения значения (0,6).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249382" y="5851474"/>
            <a:ext cx="8455231" cy="2805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ru-RU" sz="3200" dirty="0"/>
              <a:t>Правая сторона - это выражение. После того, как выражение оценено, результат помещается (присваивается) переменной слева, т. </a:t>
            </a:r>
            <a:r>
              <a:rPr lang="en-US" sz="3200" dirty="0"/>
              <a:t>e</a:t>
            </a:r>
            <a:r>
              <a:rPr lang="ru-RU" sz="3200" dirty="0"/>
              <a:t>. </a:t>
            </a:r>
            <a:r>
              <a:rPr lang="en-US" sz="3200" dirty="0"/>
              <a:t>x</a:t>
            </a:r>
            <a:r>
              <a:rPr lang="ru-RU" sz="3200" dirty="0"/>
              <a:t>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346"/>
          <p:cNvSpPr txBox="1"/>
          <p:nvPr/>
        </p:nvSpPr>
        <p:spPr>
          <a:xfrm>
            <a:off x="571500" y="731299"/>
            <a:ext cx="7504111" cy="2984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200" dirty="0">
                <a:solidFill>
                  <a:srgbClr val="00FA00"/>
                </a:solidFill>
              </a:rPr>
              <a:t>Переменная</a:t>
            </a:r>
            <a:r>
              <a:rPr lang="ru-RU" sz="3200" dirty="0"/>
              <a:t> - это место в памяти, используемое для хранения значения. </a:t>
            </a:r>
            <a:r>
              <a:rPr lang="ru-RU" sz="3200" dirty="0">
                <a:solidFill>
                  <a:srgbClr val="FFC000"/>
                </a:solidFill>
              </a:rPr>
              <a:t>Значение</a:t>
            </a:r>
            <a:r>
              <a:rPr lang="ru-RU" sz="3200" dirty="0"/>
              <a:t>, хранящееся в переменной, можно обновить, заменив старое значение (0,6) новым значением (0,936)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Выражения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5299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9036050" cy="62741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Из-за отсутствия математических символов на компьютерных клавиатурах мы используем «компьютерный язык» для выражения классических математических операций</a:t>
            </a:r>
            <a:endParaRPr lang="kk-KZ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Звездочка - это умножение</a:t>
            </a: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Возведение в степень (возведение в степень) выглядит иначе, чем в математике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Порядок оценки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Когда мы объединяем операторы в цепочку - </a:t>
            </a:r>
            <a:r>
              <a:rPr lang="ru-RU" sz="3600" dirty="0" err="1"/>
              <a:t>Python</a:t>
            </a:r>
            <a:r>
              <a:rPr lang="ru-RU" sz="3600" dirty="0"/>
              <a:t> должен знать, какой из них делать в первую очередь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Это называется «</a:t>
            </a:r>
            <a:r>
              <a:rPr lang="ru-RU" sz="3600" dirty="0">
                <a:solidFill>
                  <a:srgbClr val="FFC000"/>
                </a:solidFill>
              </a:rPr>
              <a:t>приоритет оператора</a:t>
            </a:r>
            <a:r>
              <a:rPr lang="ru-RU" sz="3600" dirty="0"/>
              <a:t>»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Какой оператор «имеет приоритет» над остальными?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5400" b="1" dirty="0">
                <a:solidFill>
                  <a:srgbClr val="FFC000"/>
                </a:solidFill>
              </a:rPr>
              <a:t>Правила приоритета операторов</a:t>
            </a:r>
            <a:endParaRPr lang="ru-RU" sz="54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xfrm>
            <a:off x="838012" y="2737226"/>
            <a:ext cx="11928721" cy="49817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b="1" dirty="0"/>
              <a:t>Правило с наивысшим приоритетом к правилу с наименьшим приоритетом:</a:t>
            </a:r>
          </a:p>
          <a:p>
            <a:pPr lvl="1"/>
            <a:r>
              <a:rPr lang="ru-RU" sz="3200" dirty="0"/>
              <a:t>Круглые скобки всегда соблюдаются</a:t>
            </a:r>
          </a:p>
          <a:p>
            <a:pPr lvl="1"/>
            <a:r>
              <a:rPr lang="ru-RU" sz="3200" dirty="0"/>
              <a:t>Возведение в степень (возвести в степень)</a:t>
            </a:r>
          </a:p>
          <a:p>
            <a:pPr lvl="1"/>
            <a:r>
              <a:rPr lang="ru-RU" sz="3200" dirty="0"/>
              <a:t>Умножение, деление и остаток</a:t>
            </a:r>
          </a:p>
          <a:p>
            <a:pPr lvl="1"/>
            <a:r>
              <a:rPr lang="ru-RU" sz="3200" dirty="0"/>
              <a:t>Сложение и вычитание</a:t>
            </a:r>
          </a:p>
          <a:p>
            <a:pPr lvl="1"/>
            <a:r>
              <a:rPr lang="ru-RU" sz="3200" dirty="0"/>
              <a:t>Слева направо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061786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idx="1"/>
          </p:nvPr>
        </p:nvSpPr>
        <p:spPr>
          <a:xfrm>
            <a:off x="519580" y="1934993"/>
            <a:ext cx="14953968" cy="5023948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Фиксированные значения, такие как числа, буквы и строки, называются «константами», потому что их значение не изменяется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Числовые константы соответствуют вашим ожиданиям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Строковые константы используют одинарные кавычки (') или двойные кавычки (").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23180" y="5526212"/>
            <a:ext cx="553011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206411" y="1062050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028215" y="4450596"/>
            <a:ext cx="3553424" cy="3020428"/>
            <a:chOff x="-162233" y="-349272"/>
            <a:chExt cx="2684769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idx="1"/>
          </p:nvPr>
        </p:nvSpPr>
        <p:spPr>
          <a:xfrm>
            <a:off x="812800" y="2887862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Помните правила сверху вниз</a:t>
            </a:r>
          </a:p>
          <a:p>
            <a:r>
              <a:rPr lang="ru-RU" sz="3600" dirty="0"/>
              <a:t>При написании кода - круглые скобки</a:t>
            </a:r>
          </a:p>
          <a:p>
            <a:r>
              <a:rPr lang="ru-RU" sz="3600" dirty="0"/>
              <a:t>При написании кода - делайте математические выражения достаточно простыми, чтобы их было легко понять.</a:t>
            </a:r>
          </a:p>
          <a:p>
            <a:r>
              <a:rPr lang="ru-RU" sz="3600" dirty="0"/>
              <a:t>Разбейте длинные серии математических операций, чтобы сделать их более понятными</a:t>
            </a:r>
          </a:p>
        </p:txBody>
      </p:sp>
      <p:grpSp>
        <p:nvGrpSpPr>
          <p:cNvPr id="7" name="Shape 386">
            <a:extLst>
              <a:ext uri="{FF2B5EF4-FFF2-40B4-BE49-F238E27FC236}">
                <a16:creationId xmlns:a16="http://schemas.microsoft.com/office/drawing/2014/main" id="{36018229-BD16-4275-A4FE-56B46AE33D93}"/>
              </a:ext>
            </a:extLst>
          </p:cNvPr>
          <p:cNvGrpSpPr/>
          <p:nvPr/>
        </p:nvGrpSpPr>
        <p:grpSpPr>
          <a:xfrm>
            <a:off x="11245941" y="1754897"/>
            <a:ext cx="3553424" cy="3020428"/>
            <a:chOff x="-162233" y="-349272"/>
            <a:chExt cx="2684769" cy="3020428"/>
          </a:xfrm>
        </p:grpSpPr>
        <p:sp>
          <p:nvSpPr>
            <p:cNvPr id="8" name="Shape 387">
              <a:extLst>
                <a:ext uri="{FF2B5EF4-FFF2-40B4-BE49-F238E27FC236}">
                  <a16:creationId xmlns:a16="http://schemas.microsoft.com/office/drawing/2014/main" id="{11C41A31-5356-4016-9AE8-16753F82B7B4}"/>
                </a:ext>
              </a:extLst>
            </p:cNvPr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9" name="Shape 388">
              <a:extLst>
                <a:ext uri="{FF2B5EF4-FFF2-40B4-BE49-F238E27FC236}">
                  <a16:creationId xmlns:a16="http://schemas.microsoft.com/office/drawing/2014/main" id="{C4BF516A-39FE-4AB6-AC2C-1DC76AB34F79}"/>
                </a:ext>
              </a:extLst>
            </p:cNvPr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означает «Тип»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переменные, литералы и константы имеют «тип»</a:t>
            </a:r>
          </a:p>
          <a:p>
            <a:r>
              <a:rPr lang="ru-RU" sz="3600" dirty="0" err="1"/>
              <a:t>Python</a:t>
            </a:r>
            <a:r>
              <a:rPr lang="ru-RU" sz="3600" dirty="0"/>
              <a:t> знает разницу между целым числом и строкой</a:t>
            </a:r>
          </a:p>
          <a:p>
            <a:r>
              <a:rPr lang="ru-RU" sz="3600" dirty="0"/>
              <a:t>Например, «+» означает «сложение», если что-то является числом, и «объединить», если что-то является строкой.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 имеет 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 err="1"/>
              <a:t>Python</a:t>
            </a:r>
            <a:r>
              <a:rPr lang="ru-RU" sz="3600" dirty="0"/>
              <a:t> знает, что такое «тип» </a:t>
            </a:r>
          </a:p>
          <a:p>
            <a:r>
              <a:rPr lang="ru-RU" sz="3600" dirty="0"/>
              <a:t>Некоторые операции запрещены</a:t>
            </a:r>
          </a:p>
          <a:p>
            <a:r>
              <a:rPr lang="ru-RU" sz="3600" dirty="0"/>
              <a:t>Вы не можете «добавить 1» к строке</a:t>
            </a:r>
          </a:p>
          <a:p>
            <a:r>
              <a:rPr lang="ru-RU" sz="3600" dirty="0"/>
              <a:t>Мы можем спросить </a:t>
            </a:r>
            <a:r>
              <a:rPr lang="ru-RU" sz="3600" dirty="0" err="1"/>
              <a:t>Python</a:t>
            </a:r>
            <a:r>
              <a:rPr lang="ru-RU" sz="3600" dirty="0"/>
              <a:t>, что это за тип, используя функцию </a:t>
            </a:r>
            <a:r>
              <a:rPr lang="ru-RU" sz="3600" dirty="0" err="1"/>
              <a:t>type</a:t>
            </a:r>
            <a:r>
              <a:rPr lang="ru-RU" sz="3600" dirty="0"/>
              <a:t> ()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типов чисел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У чисел есть два основных типа</a:t>
            </a:r>
          </a:p>
          <a:p>
            <a:r>
              <a:rPr lang="ru-RU" sz="3600" b="1" dirty="0"/>
              <a:t>- Целые числа - это целые числа: -14, -2, 0, 1, 100, 401233</a:t>
            </a:r>
          </a:p>
          <a:p>
            <a:r>
              <a:rPr lang="ru-RU" sz="3600" b="1" dirty="0"/>
              <a:t>- Числа с плавающей запятой имеют десятичные части: -2,5, 0,0, 98,6, 14,0</a:t>
            </a:r>
          </a:p>
          <a:p>
            <a:r>
              <a:rPr lang="ru-RU" sz="3600" dirty="0"/>
              <a:t>Есть и другие типы чисел - это вариации чисел с плавающей запятой и целых чисел.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6921500" cy="64997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r>
              <a:rPr lang="ru-RU" sz="3600" dirty="0"/>
              <a:t>Вы можете контролировать это с помощью встроенных функций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().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 дает в результате число с плавающей точкой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308758" y="785811"/>
            <a:ext cx="7787492" cy="246802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idx="1"/>
          </p:nvPr>
        </p:nvSpPr>
        <p:spPr>
          <a:xfrm>
            <a:off x="688769" y="3105150"/>
            <a:ext cx="7407481" cy="5283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также можете использовать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 для преобразования между строками и целыми числами.</a:t>
            </a:r>
          </a:p>
          <a:p>
            <a:r>
              <a:rPr lang="ru-RU" sz="36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idx="1"/>
          </p:nvPr>
        </p:nvSpPr>
        <p:spPr>
          <a:xfrm>
            <a:off x="812800" y="2572988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4000" dirty="0"/>
              <a:t>Мы можем указать </a:t>
            </a:r>
            <a:r>
              <a:rPr lang="ru-RU" sz="4000" dirty="0" err="1"/>
              <a:t>Python</a:t>
            </a:r>
            <a:r>
              <a:rPr lang="ru-RU" sz="4000" dirty="0"/>
              <a:t> на паузу и прочитать данные от пользователя с помощью функции </a:t>
            </a:r>
            <a:r>
              <a:rPr lang="ru-RU" sz="4000" dirty="0" err="1"/>
              <a:t>input</a:t>
            </a:r>
            <a:r>
              <a:rPr lang="ru-RU" sz="4000" dirty="0"/>
              <a:t> ().</a:t>
            </a:r>
          </a:p>
          <a:p>
            <a:r>
              <a:rPr lang="ru-RU" sz="4000" dirty="0"/>
              <a:t>Функция </a:t>
            </a:r>
            <a:r>
              <a:rPr lang="ru-RU" sz="4000" dirty="0" err="1"/>
              <a:t>input</a:t>
            </a:r>
            <a:r>
              <a:rPr lang="ru-RU" sz="4000" dirty="0"/>
              <a:t> () возвращает строку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578852" y="275272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you?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'Welcome',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254957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Кто ты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Добро пожаловать,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7781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пользовательского ввода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idx="1"/>
          </p:nvPr>
        </p:nvSpPr>
        <p:spPr>
          <a:xfrm>
            <a:off x="812800" y="3051958"/>
            <a:ext cx="7245350" cy="511572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Если мы хотим прочитать число от пользователя, мы должны преобразовать его из строки в число, используя функцию преобразования типа.</a:t>
            </a:r>
          </a:p>
          <a:p>
            <a:r>
              <a:rPr lang="ru-RU" sz="3600" dirty="0"/>
              <a:t>Позже мы разберемся с неверными входными данными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floor',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1300869" y="588718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789066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 в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Все, что находится после #, игнорируется </a:t>
            </a:r>
            <a:r>
              <a:rPr lang="ru-RU" sz="3600" dirty="0" err="1"/>
              <a:t>Python</a:t>
            </a:r>
            <a:endParaRPr lang="ru-RU" sz="3600" dirty="0"/>
          </a:p>
          <a:p>
            <a:r>
              <a:rPr lang="ru-RU" sz="3600" dirty="0"/>
              <a:t>Зачем комментировать?</a:t>
            </a:r>
          </a:p>
          <a:p>
            <a:r>
              <a:rPr lang="ru-RU" sz="3600" dirty="0"/>
              <a:t>-</a:t>
            </a:r>
            <a:r>
              <a:rPr lang="ru-RU" sz="3600" b="1" dirty="0"/>
              <a:t> </a:t>
            </a:r>
            <a:r>
              <a:rPr lang="ru-RU" sz="3600" dirty="0"/>
              <a:t>Опишите, что будет происходить в последовательности кода</a:t>
            </a:r>
          </a:p>
          <a:p>
            <a:r>
              <a:rPr lang="ru-RU" sz="3600" dirty="0"/>
              <a:t>- Документируйте, кто написал код, или другую вспомогательную информацию</a:t>
            </a:r>
          </a:p>
          <a:p>
            <a:r>
              <a:rPr lang="ru-RU" sz="3600" dirty="0"/>
              <a:t>- Отключите строку кода - возможно, временно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3873665" y="923307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мнемоника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9723438" y="2659063"/>
            <a:ext cx="6532562" cy="53959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468026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Управжнение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55909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lvl="0">
              <a:buClr>
                <a:schemeClr val="lt1"/>
              </a:buClr>
              <a:buSzPct val="25000"/>
            </a:pPr>
            <a:r>
              <a:rPr lang="ru-RU" sz="4000" dirty="0"/>
              <a:t>Напишите программу, которая предлагала бы пользователю указать часы и почасовую ставку для расчета заработной платы брутто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464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499175" y="5527614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22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6764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Правила имен переменных 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Должен начинаться с буквы или подчеркивания _ </a:t>
            </a:r>
          </a:p>
          <a:p>
            <a:r>
              <a:rPr lang="ru-RU" sz="3600" dirty="0"/>
              <a:t>Должен состоять из букв, цифр и знаков подчеркивания.</a:t>
            </a:r>
          </a:p>
          <a:p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Чувствительны к регистру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algn="ctr"/>
            <a:r>
              <a:rPr lang="ru-RU" sz="5400" dirty="0">
                <a:solidFill>
                  <a:srgbClr val="FFC000"/>
                </a:solidFill>
              </a:rPr>
              <a:t>Мнемонические имена переменных</a:t>
            </a:r>
            <a:endParaRPr lang="ru-RU" sz="5400" dirty="0">
              <a:solidFill>
                <a:srgbClr val="FFC000"/>
              </a:solidFill>
              <a:effectLst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2800" dirty="0"/>
              <a:t>Поскольку нам, программистам, предоставляется выбор имен переменных, существует несколько «лучших практик».</a:t>
            </a:r>
          </a:p>
          <a:p>
            <a:r>
              <a:rPr lang="ru-RU" sz="2800" dirty="0"/>
              <a:t>Мы называем переменные, чтобы помочь нам запомнить, что мы собираемся в них хранить («мнемоника» = «помощь в запоминании»).</a:t>
            </a:r>
          </a:p>
          <a:p>
            <a:r>
              <a:rPr lang="ru-RU" sz="2800" dirty="0"/>
              <a:t>Это может сбить с толку начинающих студентов, потому что хорошо названные переменные часто «звучат» настолько хорошо, что должны быть ключевыми словами.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358571" y="4889432"/>
            <a:ext cx="495910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536700" y="5594763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/>
              <a:t>Что делают эти кусочки кода?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655</TotalTime>
  <Words>1861</Words>
  <Application>Microsoft Office PowerPoint</Application>
  <PresentationFormat>Произвольный</PresentationFormat>
  <Paragraphs>356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3 Переменные, Выражения, и Утверждения</vt:lpstr>
      <vt:lpstr>Константы</vt:lpstr>
      <vt:lpstr>Зарезервированные слова</vt:lpstr>
      <vt:lpstr>Переменные</vt:lpstr>
      <vt:lpstr>Переменные</vt:lpstr>
      <vt:lpstr>Правила имен переменных Python</vt:lpstr>
      <vt:lpstr>Мнемонические имена переменных</vt:lpstr>
      <vt:lpstr>Презентация PowerPoint</vt:lpstr>
      <vt:lpstr>Презентация PowerPoint</vt:lpstr>
      <vt:lpstr>Презентация PowerPoint</vt:lpstr>
      <vt:lpstr>Предложения или строки</vt:lpstr>
      <vt:lpstr>Выражение присваивания</vt:lpstr>
      <vt:lpstr>Презентация PowerPoint</vt:lpstr>
      <vt:lpstr>Презентация PowerPoint</vt:lpstr>
      <vt:lpstr>Выражения…</vt:lpstr>
      <vt:lpstr>Числовые выражения</vt:lpstr>
      <vt:lpstr>Числовые выражения</vt:lpstr>
      <vt:lpstr>Порядок оценки</vt:lpstr>
      <vt:lpstr>Правила приоритета операторов</vt:lpstr>
      <vt:lpstr>Презентация PowerPoint</vt:lpstr>
      <vt:lpstr>Приоритет операторов</vt:lpstr>
      <vt:lpstr>Что означает «Тип»?</vt:lpstr>
      <vt:lpstr>Тип имеет значение</vt:lpstr>
      <vt:lpstr>Несколько типов чисел</vt:lpstr>
      <vt:lpstr>Преобразование типов</vt:lpstr>
      <vt:lpstr>Целочисленное деление</vt:lpstr>
      <vt:lpstr>Преобразование строк</vt:lpstr>
      <vt:lpstr>Пользовательский ввод</vt:lpstr>
      <vt:lpstr>Преобразование пользовательского ввода</vt:lpstr>
      <vt:lpstr>Комментарии в Python</vt:lpstr>
      <vt:lpstr>Презентация PowerPoint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Владислав Карюкин</cp:lastModifiedBy>
  <cp:revision>95</cp:revision>
  <cp:lastPrinted>2016-11-29T05:21:41Z</cp:lastPrinted>
  <dcterms:modified xsi:type="dcterms:W3CDTF">2021-09-01T08:17:04Z</dcterms:modified>
</cp:coreProperties>
</file>